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4" r:id="rId5"/>
    <p:sldId id="258" r:id="rId6"/>
    <p:sldId id="259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1" r:id="rId16"/>
    <p:sldId id="270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1" autoAdjust="0"/>
  </p:normalViewPr>
  <p:slideViewPr>
    <p:cSldViewPr snapToGrid="0">
      <p:cViewPr varScale="1">
        <p:scale>
          <a:sx n="60" d="100"/>
          <a:sy n="60" d="100"/>
        </p:scale>
        <p:origin x="9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BCB88-2481-4266-A0AE-5DBC0EEB2F69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A8F69-4D31-48A5-BEFA-131F3F9B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7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A8F69-4D31-48A5-BEFA-131F3F9B95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1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A8F69-4D31-48A5-BEFA-131F3F9B95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8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A8F69-4D31-48A5-BEFA-131F3F9B951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3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8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3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6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2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1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1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1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FE93-575B-404D-B405-62913E7A7735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AC58-8564-43F6-BBE0-2902166A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3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День специалиста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Носова Е.Г. 28.03.2024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810938"/>
              </p:ext>
            </p:extLst>
          </p:nvPr>
        </p:nvGraphicFramePr>
        <p:xfrm>
          <a:off x="624224" y="193734"/>
          <a:ext cx="10739193" cy="6075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0319">
                  <a:extLst>
                    <a:ext uri="{9D8B030D-6E8A-4147-A177-3AD203B41FA5}">
                      <a16:colId xmlns:a16="http://schemas.microsoft.com/office/drawing/2014/main" val="2946608521"/>
                    </a:ext>
                  </a:extLst>
                </a:gridCol>
                <a:gridCol w="1601413">
                  <a:extLst>
                    <a:ext uri="{9D8B030D-6E8A-4147-A177-3AD203B41FA5}">
                      <a16:colId xmlns:a16="http://schemas.microsoft.com/office/drawing/2014/main" val="3933665721"/>
                    </a:ext>
                  </a:extLst>
                </a:gridCol>
                <a:gridCol w="1606821">
                  <a:extLst>
                    <a:ext uri="{9D8B030D-6E8A-4147-A177-3AD203B41FA5}">
                      <a16:colId xmlns:a16="http://schemas.microsoft.com/office/drawing/2014/main" val="1232198214"/>
                    </a:ext>
                  </a:extLst>
                </a:gridCol>
                <a:gridCol w="1514848">
                  <a:extLst>
                    <a:ext uri="{9D8B030D-6E8A-4147-A177-3AD203B41FA5}">
                      <a16:colId xmlns:a16="http://schemas.microsoft.com/office/drawing/2014/main" val="1862144687"/>
                    </a:ext>
                  </a:extLst>
                </a:gridCol>
                <a:gridCol w="1385004">
                  <a:extLst>
                    <a:ext uri="{9D8B030D-6E8A-4147-A177-3AD203B41FA5}">
                      <a16:colId xmlns:a16="http://schemas.microsoft.com/office/drawing/2014/main" val="3842369223"/>
                    </a:ext>
                  </a:extLst>
                </a:gridCol>
                <a:gridCol w="1125315">
                  <a:extLst>
                    <a:ext uri="{9D8B030D-6E8A-4147-A177-3AD203B41FA5}">
                      <a16:colId xmlns:a16="http://schemas.microsoft.com/office/drawing/2014/main" val="2328016379"/>
                    </a:ext>
                  </a:extLst>
                </a:gridCol>
                <a:gridCol w="995473">
                  <a:extLst>
                    <a:ext uri="{9D8B030D-6E8A-4147-A177-3AD203B41FA5}">
                      <a16:colId xmlns:a16="http://schemas.microsoft.com/office/drawing/2014/main" val="933393969"/>
                    </a:ext>
                  </a:extLst>
                </a:gridCol>
              </a:tblGrid>
              <a:tr h="215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субъекта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Смертность от всех причин,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человек  2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мес</a:t>
                      </a:r>
                      <a:r>
                        <a:rPr lang="ru-RU" sz="1200" b="1" u="none" strike="noStrike" dirty="0" smtClean="0">
                          <a:effectLst/>
                        </a:rPr>
                        <a:t> 2024 г.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804233"/>
                  </a:ext>
                </a:extLst>
              </a:tr>
              <a:tr h="791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29.02.2024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54238"/>
                  </a:ext>
                </a:extLst>
              </a:tr>
              <a:tr h="336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96309"/>
                  </a:ext>
                </a:extLst>
              </a:tr>
              <a:tr h="336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76922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64753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242015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61229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69998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68023"/>
                  </a:ext>
                </a:extLst>
              </a:tr>
              <a:tr h="1757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277754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42311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15746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8280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35834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32655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60761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72943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35733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31208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34987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85213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15750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796602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06441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548841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796720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36091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29360"/>
                  </a:ext>
                </a:extLst>
              </a:tr>
              <a:tr h="173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82" marR="5782" marT="5782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50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1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67" y="266330"/>
            <a:ext cx="11913833" cy="6591670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>
            <a:off x="3187083" y="2352582"/>
            <a:ext cx="484632" cy="16334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flipH="1">
            <a:off x="4608841" y="337351"/>
            <a:ext cx="692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данным ФГБУ «НМИЦ ТПМ» на 1.02.2024 г. по материалам ФФОМС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2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71021"/>
            <a:ext cx="10515600" cy="10298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делать??????????????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784" y="1088779"/>
            <a:ext cx="7595587" cy="4351338"/>
          </a:xfrm>
        </p:spPr>
        <p:txBody>
          <a:bodyPr/>
          <a:lstStyle/>
          <a:p>
            <a:r>
              <a:rPr lang="ru-RU" dirty="0" smtClean="0"/>
              <a:t>Возможности :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28194"/>
          <a:stretch>
            <a:fillRect/>
          </a:stretch>
        </p:blipFill>
        <p:spPr>
          <a:xfrm>
            <a:off x="444793" y="1512877"/>
            <a:ext cx="7763399" cy="28638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73728" y="4415946"/>
            <a:ext cx="760964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 Кардиологический диспансер </a:t>
            </a:r>
          </a:p>
          <a:p>
            <a:r>
              <a:rPr lang="ru-RU" dirty="0" smtClean="0"/>
              <a:t>2. 2  РСЦ   ( ГБУ «КОКБ»,  ГБУ  «КБСМП») ПСО (ГБУ «ШГБ») </a:t>
            </a:r>
          </a:p>
          <a:p>
            <a:r>
              <a:rPr lang="ru-RU" dirty="0" smtClean="0"/>
              <a:t>3. Определена маршрутизация для оказания МП при ХСН (ГБУ «КОКД», ГБУ «КГВВ», ГБУ «КОБ №2»)</a:t>
            </a:r>
          </a:p>
          <a:p>
            <a:r>
              <a:rPr lang="ru-RU" dirty="0" smtClean="0"/>
              <a:t>4.  3 ЧКВ центра   в том числе для проведения плановой диагностической помощи .</a:t>
            </a:r>
          </a:p>
          <a:p>
            <a:r>
              <a:rPr lang="ru-RU" dirty="0" smtClean="0"/>
              <a:t>5. Реабилитационная служба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02080" y="682360"/>
            <a:ext cx="4068762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Дефицит:</a:t>
            </a:r>
          </a:p>
          <a:p>
            <a:pPr marL="342900" indent="-342900">
              <a:buAutoNum type="arabicPeriod"/>
            </a:pPr>
            <a:r>
              <a:rPr lang="ru-RU" dirty="0" smtClean="0"/>
              <a:t>Врачей  кардиологов  в первичном звене так и  СМП           повышение уровня образования врачей терапевтов по патологии БСК </a:t>
            </a:r>
          </a:p>
          <a:p>
            <a:pPr marL="342900" indent="-342900">
              <a:buAutoNum type="arabicPeriod"/>
            </a:pPr>
            <a:r>
              <a:rPr lang="ru-RU" dirty="0" smtClean="0"/>
              <a:t>Ограничена доступность инструментально диагностики (ЭХОКГ, ХМ , нагрузочные пробы)  </a:t>
            </a:r>
          </a:p>
          <a:p>
            <a:r>
              <a:rPr lang="ru-RU" dirty="0" smtClean="0"/>
              <a:t> Развивать в медицинских организациях , утвердить приказом главного врача порядок оказания медицинской помощи  по каждому направлению (диагностика , консультации …….) в каждой медицинской организации  с учетом территориальной особенности </a:t>
            </a:r>
          </a:p>
          <a:p>
            <a:r>
              <a:rPr lang="ru-RU" dirty="0" smtClean="0"/>
              <a:t>3. Неисполнение НПА по оказанию МП БСК            обучающие тренинги на рабочих местах с разбором клин ситуации, работа над ошибками – разбор </a:t>
            </a:r>
            <a:r>
              <a:rPr lang="ru-RU" dirty="0" err="1" smtClean="0"/>
              <a:t>летальностти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 smtClean="0"/>
              <a:t>3</a:t>
            </a:r>
            <a:r>
              <a:rPr lang="ru-RU" b="1" dirty="0" smtClean="0">
                <a:solidFill>
                  <a:srgbClr val="C00000"/>
                </a:solidFill>
              </a:rPr>
              <a:t>. Утрата доверия пациентов ……….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0247178" y="1195699"/>
            <a:ext cx="2706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9757377" y="2742801"/>
            <a:ext cx="2796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8676992" y="5296254"/>
            <a:ext cx="172228" cy="4599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443"/>
            <a:ext cx="10515600" cy="866274"/>
          </a:xfrm>
        </p:spPr>
        <p:txBody>
          <a:bodyPr>
            <a:normAutofit/>
          </a:bodyPr>
          <a:lstStyle/>
          <a:p>
            <a:r>
              <a:rPr lang="ru-RU" dirty="0" smtClean="0"/>
              <a:t>Пути продолжения жизни пациентов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579" y="1825624"/>
            <a:ext cx="11590421" cy="474361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Раннее выявление ХНИЗ               ДОПГВ,ПМО, обращения по заболеванию , госпитализации </a:t>
            </a:r>
          </a:p>
          <a:p>
            <a:r>
              <a:rPr lang="ru-RU" dirty="0" smtClean="0"/>
              <a:t>                Постановка на Д наблюдение план график посещений пациентом В </a:t>
            </a:r>
            <a:r>
              <a:rPr lang="ru-RU" b="1" dirty="0" smtClean="0">
                <a:solidFill>
                  <a:srgbClr val="FF0000"/>
                </a:solidFill>
              </a:rPr>
              <a:t>МО  на год </a:t>
            </a:r>
          </a:p>
          <a:p>
            <a:r>
              <a:rPr lang="ru-RU" dirty="0" smtClean="0"/>
              <a:t>Общеклинические исследования</a:t>
            </a:r>
          </a:p>
          <a:p>
            <a:r>
              <a:rPr lang="ru-RU" dirty="0" smtClean="0"/>
              <a:t>Инструментальные обследование   </a:t>
            </a:r>
          </a:p>
          <a:p>
            <a:r>
              <a:rPr lang="ru-RU" dirty="0" smtClean="0"/>
              <a:t>Мониторинг в </a:t>
            </a:r>
            <a:r>
              <a:rPr lang="ru-RU" dirty="0" err="1" smtClean="0"/>
              <a:t>т.ч</a:t>
            </a:r>
            <a:r>
              <a:rPr lang="ru-RU" dirty="0" smtClean="0"/>
              <a:t>.  самоконтроль основных показателей (АД,  гликемии, ЧСС , отек- обучение пациентов</a:t>
            </a:r>
          </a:p>
          <a:p>
            <a:r>
              <a:rPr lang="ru-RU" dirty="0" smtClean="0"/>
              <a:t>Мониторинг исполнения рекомендаций </a:t>
            </a:r>
          </a:p>
          <a:p>
            <a:r>
              <a:rPr lang="ru-RU" dirty="0" smtClean="0"/>
              <a:t>Физическая , эмоциональная реабилитация пациентов  </a:t>
            </a:r>
          </a:p>
          <a:p>
            <a:r>
              <a:rPr lang="ru-RU" dirty="0" smtClean="0"/>
              <a:t>Всегда планировать следующий визит пациента согласовывать удобные дни для пациента </a:t>
            </a:r>
          </a:p>
          <a:p>
            <a:r>
              <a:rPr lang="ru-RU" dirty="0" smtClean="0"/>
              <a:t>Контроль исполнения  (врач – </a:t>
            </a:r>
            <a:r>
              <a:rPr lang="ru-RU" dirty="0" err="1" smtClean="0"/>
              <a:t>завед</a:t>
            </a:r>
            <a:r>
              <a:rPr lang="ru-RU" dirty="0" smtClean="0"/>
              <a:t>. отделение (АПП) контроль качества) 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0" y="1825625"/>
            <a:ext cx="721895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18354" y="242319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200000" flipH="1">
            <a:off x="4820898" y="1558847"/>
            <a:ext cx="235339" cy="782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0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32" y="365125"/>
            <a:ext cx="10884568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Случилось сердечно – сосудистая катастрофа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Современно , быстро доставить пациента в специализированную МО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2.  Контроль перевода пациента на амбулаторное лечение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Организация Д наблюдения в течении 2 дней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Расписать план наблюдения пациента с ОНМК,ОИМ, на 6 мес. Ознакомить пациента, родственников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План визитов и объема обследования.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Обеспечить лекарственными препаратами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Реабилитация на амбулаторном этапе , при необходимости согласовывать стационарный уровень 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Своевременно консультации специалистов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Объявление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Семинар по  организации ДН ХНИЗ  по графику с 4.04.2024 г. </a:t>
            </a:r>
          </a:p>
          <a:p>
            <a:r>
              <a:rPr lang="ru-RU" dirty="0" smtClean="0"/>
              <a:t>Конференция 18.04.2024 г – очный форма Тюменская Медакадемия   « На приеме участкового терапевта»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584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77516"/>
            <a:ext cx="10519611" cy="559944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sz="4000" dirty="0" smtClean="0">
                <a:solidFill>
                  <a:srgbClr val="C00000"/>
                </a:solidFill>
              </a:rPr>
              <a:t>Спасибо за внимание </a:t>
            </a:r>
          </a:p>
          <a:p>
            <a:endParaRPr lang="ru-RU" sz="4000" dirty="0"/>
          </a:p>
          <a:p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Чтобы дойти до цели, нужно идти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Дорогу осилит  идущий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6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43" y="0"/>
            <a:ext cx="10510421" cy="4638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Смертность</a:t>
            </a:r>
            <a:r>
              <a:rPr lang="en-US" dirty="0" smtClean="0"/>
              <a:t>  </a:t>
            </a:r>
            <a:r>
              <a:rPr lang="ru-RU" dirty="0" smtClean="0"/>
              <a:t>от всех причин за 202</a:t>
            </a:r>
            <a:r>
              <a:rPr lang="en-US" dirty="0" smtClean="0"/>
              <a:t>3</a:t>
            </a:r>
            <a:r>
              <a:rPr lang="ru-RU" dirty="0" smtClean="0"/>
              <a:t> г.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28295"/>
              </p:ext>
            </p:extLst>
          </p:nvPr>
        </p:nvGraphicFramePr>
        <p:xfrm>
          <a:off x="0" y="463826"/>
          <a:ext cx="7739271" cy="639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0436">
                  <a:extLst>
                    <a:ext uri="{9D8B030D-6E8A-4147-A177-3AD203B41FA5}">
                      <a16:colId xmlns:a16="http://schemas.microsoft.com/office/drawing/2014/main" val="1811935657"/>
                    </a:ext>
                  </a:extLst>
                </a:gridCol>
                <a:gridCol w="937877">
                  <a:extLst>
                    <a:ext uri="{9D8B030D-6E8A-4147-A177-3AD203B41FA5}">
                      <a16:colId xmlns:a16="http://schemas.microsoft.com/office/drawing/2014/main" val="404873025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577820910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1612399434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3003027349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3290571566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3126429319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787343554"/>
                    </a:ext>
                  </a:extLst>
                </a:gridCol>
                <a:gridCol w="612994">
                  <a:extLst>
                    <a:ext uri="{9D8B030D-6E8A-4147-A177-3AD203B41FA5}">
                      <a16:colId xmlns:a16="http://schemas.microsoft.com/office/drawing/2014/main" val="4167593651"/>
                    </a:ext>
                  </a:extLst>
                </a:gridCol>
              </a:tblGrid>
              <a:tr h="13910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 / Ежеквартальный отчет ГВС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показатели чел. тек. год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показатели чел.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год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тек.год по отн. к прош.году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тек.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прош.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Проц. прирост в тек. году по отн. к АППГ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тек. 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год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3943904418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12278,0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12612,0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-334,0</a:t>
                      </a:r>
                      <a:endParaRPr lang="ru-RU" sz="11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1618,8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1571,8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3710918805"/>
                  </a:ext>
                </a:extLst>
              </a:tr>
              <a:tr h="391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Болезни системы кровообращения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5020,0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4645,0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375,0</a:t>
                      </a:r>
                      <a:endParaRPr lang="ru-RU" sz="11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661,9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578,9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2119232445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Злокачественные новообразования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2055,0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1925,0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270,9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3954472562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Болезни органов пищеварения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439735606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Болезни органов дыхания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1510409771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Болезни эндокринной системы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3746092267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Болезни нервной системы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887,0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209378502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Расстройства поведения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2807229333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Симптомы и синдромы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3056595738"/>
                  </a:ext>
                </a:extLst>
              </a:tr>
              <a:tr h="278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Внешние причины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1121,0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1240,0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-119,0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4032438484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Причины, помимо вышеперечисленных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1399,0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-627,0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174,4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-41,6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132944809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Дополнительно: все причины кроме внешних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11157,0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11372,0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-215,0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1417,3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1336744249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 среди взрослого населения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12203,0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12511,0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-308,0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1998,4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1926,2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76344245"/>
                  </a:ext>
                </a:extLst>
              </a:tr>
              <a:tr h="5564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 среди взрослого населения: на дому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6084,0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-137,0</a:t>
                      </a:r>
                      <a:endParaRPr lang="ru-RU" sz="11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973,9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936,7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59" marR="9459" marT="9459" marB="0"/>
                </a:tc>
                <a:extLst>
                  <a:ext uri="{0D108BD9-81ED-4DB2-BD59-A6C34878D82A}">
                    <a16:rowId xmlns:a16="http://schemas.microsoft.com/office/drawing/2014/main" val="203528294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12151"/>
              </p:ext>
            </p:extLst>
          </p:nvPr>
        </p:nvGraphicFramePr>
        <p:xfrm>
          <a:off x="7739272" y="463826"/>
          <a:ext cx="4452728" cy="626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123">
                  <a:extLst>
                    <a:ext uri="{9D8B030D-6E8A-4147-A177-3AD203B41FA5}">
                      <a16:colId xmlns:a16="http://schemas.microsoft.com/office/drawing/2014/main" val="824919706"/>
                    </a:ext>
                  </a:extLst>
                </a:gridCol>
                <a:gridCol w="774479">
                  <a:extLst>
                    <a:ext uri="{9D8B030D-6E8A-4147-A177-3AD203B41FA5}">
                      <a16:colId xmlns:a16="http://schemas.microsoft.com/office/drawing/2014/main" val="1596824438"/>
                    </a:ext>
                  </a:extLst>
                </a:gridCol>
                <a:gridCol w="535548">
                  <a:extLst>
                    <a:ext uri="{9D8B030D-6E8A-4147-A177-3AD203B41FA5}">
                      <a16:colId xmlns:a16="http://schemas.microsoft.com/office/drawing/2014/main" val="3345746082"/>
                    </a:ext>
                  </a:extLst>
                </a:gridCol>
                <a:gridCol w="535548">
                  <a:extLst>
                    <a:ext uri="{9D8B030D-6E8A-4147-A177-3AD203B41FA5}">
                      <a16:colId xmlns:a16="http://schemas.microsoft.com/office/drawing/2014/main" val="3647295197"/>
                    </a:ext>
                  </a:extLst>
                </a:gridCol>
                <a:gridCol w="489646">
                  <a:extLst>
                    <a:ext uri="{9D8B030D-6E8A-4147-A177-3AD203B41FA5}">
                      <a16:colId xmlns:a16="http://schemas.microsoft.com/office/drawing/2014/main" val="3199294711"/>
                    </a:ext>
                  </a:extLst>
                </a:gridCol>
                <a:gridCol w="474343">
                  <a:extLst>
                    <a:ext uri="{9D8B030D-6E8A-4147-A177-3AD203B41FA5}">
                      <a16:colId xmlns:a16="http://schemas.microsoft.com/office/drawing/2014/main" val="1065493089"/>
                    </a:ext>
                  </a:extLst>
                </a:gridCol>
                <a:gridCol w="459041">
                  <a:extLst>
                    <a:ext uri="{9D8B030D-6E8A-4147-A177-3AD203B41FA5}">
                      <a16:colId xmlns:a16="http://schemas.microsoft.com/office/drawing/2014/main" val="184211442"/>
                    </a:ext>
                  </a:extLst>
                </a:gridCol>
              </a:tblGrid>
              <a:tr h="3105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субъекта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Смертность от всех причин, человек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83" marR="6283" marT="62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43110"/>
                  </a:ext>
                </a:extLst>
              </a:tr>
              <a:tr h="536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08669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21204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8356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83775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8155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84120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3629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29065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43411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606222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93719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733359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84005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04682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0560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2858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0554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0850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3147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455063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973729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319174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996290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86303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31821"/>
                  </a:ext>
                </a:extLst>
              </a:tr>
              <a:tr h="18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84216"/>
                  </a:ext>
                </a:extLst>
              </a:tr>
              <a:tr h="10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51339"/>
                  </a:ext>
                </a:extLst>
              </a:tr>
              <a:tr h="60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83" marR="6283" marT="628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8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Болезни системы кровообращения  2023 г.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928566"/>
              </p:ext>
            </p:extLst>
          </p:nvPr>
        </p:nvGraphicFramePr>
        <p:xfrm>
          <a:off x="1" y="905514"/>
          <a:ext cx="6578358" cy="5952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0109">
                  <a:extLst>
                    <a:ext uri="{9D8B030D-6E8A-4147-A177-3AD203B41FA5}">
                      <a16:colId xmlns:a16="http://schemas.microsoft.com/office/drawing/2014/main" val="3633819820"/>
                    </a:ext>
                  </a:extLst>
                </a:gridCol>
                <a:gridCol w="455933">
                  <a:extLst>
                    <a:ext uri="{9D8B030D-6E8A-4147-A177-3AD203B41FA5}">
                      <a16:colId xmlns:a16="http://schemas.microsoft.com/office/drawing/2014/main" val="2174739048"/>
                    </a:ext>
                  </a:extLst>
                </a:gridCol>
                <a:gridCol w="664076">
                  <a:extLst>
                    <a:ext uri="{9D8B030D-6E8A-4147-A177-3AD203B41FA5}">
                      <a16:colId xmlns:a16="http://schemas.microsoft.com/office/drawing/2014/main" val="1897990878"/>
                    </a:ext>
                  </a:extLst>
                </a:gridCol>
                <a:gridCol w="683899">
                  <a:extLst>
                    <a:ext uri="{9D8B030D-6E8A-4147-A177-3AD203B41FA5}">
                      <a16:colId xmlns:a16="http://schemas.microsoft.com/office/drawing/2014/main" val="1754443345"/>
                    </a:ext>
                  </a:extLst>
                </a:gridCol>
                <a:gridCol w="642101">
                  <a:extLst>
                    <a:ext uri="{9D8B030D-6E8A-4147-A177-3AD203B41FA5}">
                      <a16:colId xmlns:a16="http://schemas.microsoft.com/office/drawing/2014/main" val="3849813584"/>
                    </a:ext>
                  </a:extLst>
                </a:gridCol>
                <a:gridCol w="475560">
                  <a:extLst>
                    <a:ext uri="{9D8B030D-6E8A-4147-A177-3AD203B41FA5}">
                      <a16:colId xmlns:a16="http://schemas.microsoft.com/office/drawing/2014/main" val="4047222725"/>
                    </a:ext>
                  </a:extLst>
                </a:gridCol>
                <a:gridCol w="475560">
                  <a:extLst>
                    <a:ext uri="{9D8B030D-6E8A-4147-A177-3AD203B41FA5}">
                      <a16:colId xmlns:a16="http://schemas.microsoft.com/office/drawing/2014/main" val="675912828"/>
                    </a:ext>
                  </a:extLst>
                </a:gridCol>
                <a:gridCol w="475560">
                  <a:extLst>
                    <a:ext uri="{9D8B030D-6E8A-4147-A177-3AD203B41FA5}">
                      <a16:colId xmlns:a16="http://schemas.microsoft.com/office/drawing/2014/main" val="1320392253"/>
                    </a:ext>
                  </a:extLst>
                </a:gridCol>
                <a:gridCol w="475560">
                  <a:extLst>
                    <a:ext uri="{9D8B030D-6E8A-4147-A177-3AD203B41FA5}">
                      <a16:colId xmlns:a16="http://schemas.microsoft.com/office/drawing/2014/main" val="2182735955"/>
                    </a:ext>
                  </a:extLst>
                </a:gridCol>
              </a:tblGrid>
              <a:tr h="1238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Годы / Ежеквартальный отчет ГВС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Абс. показатели чел. тек.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Абс. показатели чел. прош.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Динамика тек.год по отн. к прош.году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Показатель на 1 (100) тыс. нас. тек.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Показатель на 1 (100) тыс. нас. прош.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Проц. прирост в тек. году по отн. к АППГ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Доля в структ. тек.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Доля в структ. прош. год</a:t>
                      </a:r>
                      <a:endParaRPr lang="ru-RU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6946706"/>
                  </a:ext>
                </a:extLst>
              </a:tr>
              <a:tr h="56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1. Болезни системы кровообращения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5020,0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4645,0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375,0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661,9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578,9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14,3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33157"/>
                  </a:ext>
                </a:extLst>
              </a:tr>
              <a:tr h="56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1.1. Ишемическая болезнь сердца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1753,0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1837,0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-84,0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231,1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228,9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34,9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39,5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76801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1.1.1. Инфаркт миокарда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314,0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325,0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-11,0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41,4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40,5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2,2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27588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1.1.2. Хроническая ИБС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1419,0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1466,0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-47,0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187,1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182,7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2,4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28,3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31,6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1030"/>
                  </a:ext>
                </a:extLst>
              </a:tr>
              <a:tr h="56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1.1.3. Другие формы острой ИБС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20,0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46,0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-26,0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2,6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5,7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-54,4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0,4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66069"/>
                  </a:ext>
                </a:extLst>
              </a:tr>
              <a:tr h="621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1.2. Цереброваскулярные заболевания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1905,0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1733,0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172,0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251,2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216,0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16,3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37,9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37,3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97733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1.2.1. Инсульт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684,0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571,0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113,0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90,2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71,2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26,7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13,6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12,3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970513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1.2.2. Другие группы ЦВЗ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1221,0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1162,0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59,0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161,0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144,8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11,2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24,3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25,0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143"/>
                  </a:ext>
                </a:extLst>
              </a:tr>
              <a:tr h="562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1.3. Гипертоническая болезнь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455,0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369,0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86,0</a:t>
                      </a:r>
                      <a:endParaRPr lang="ru-RU" sz="1400" b="0" i="0" u="none" strike="noStrike" dirty="0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60,0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46,0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30,4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9,1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7,9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81801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1.4. Другие БСК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907,0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706,0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201,0</a:t>
                      </a:r>
                      <a:endParaRPr lang="ru-RU" sz="1400" b="0" i="0" u="none" strike="noStrike">
                        <a:solidFill>
                          <a:srgbClr val="77777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119,6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88,0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35,9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18,1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15,2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1224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60882"/>
              </p:ext>
            </p:extLst>
          </p:nvPr>
        </p:nvGraphicFramePr>
        <p:xfrm>
          <a:off x="6711513" y="905514"/>
          <a:ext cx="5480486" cy="5923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760">
                  <a:extLst>
                    <a:ext uri="{9D8B030D-6E8A-4147-A177-3AD203B41FA5}">
                      <a16:colId xmlns:a16="http://schemas.microsoft.com/office/drawing/2014/main" val="2070021973"/>
                    </a:ext>
                  </a:extLst>
                </a:gridCol>
                <a:gridCol w="475337">
                  <a:extLst>
                    <a:ext uri="{9D8B030D-6E8A-4147-A177-3AD203B41FA5}">
                      <a16:colId xmlns:a16="http://schemas.microsoft.com/office/drawing/2014/main" val="2596763157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2434032951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2477996706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329099496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4106529750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49541523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4158084706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1495860326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3705960715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1085975153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307586789"/>
                    </a:ext>
                  </a:extLst>
                </a:gridCol>
                <a:gridCol w="377399">
                  <a:extLst>
                    <a:ext uri="{9D8B030D-6E8A-4147-A177-3AD203B41FA5}">
                      <a16:colId xmlns:a16="http://schemas.microsoft.com/office/drawing/2014/main" val="3116230788"/>
                    </a:ext>
                  </a:extLst>
                </a:gridCol>
              </a:tblGrid>
              <a:tr h="150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субъекта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мес. 2024 г.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extLst>
                  <a:ext uri="{0D108BD9-81ED-4DB2-BD59-A6C34878D82A}">
                    <a16:rowId xmlns:a16="http://schemas.microsoft.com/office/drawing/2014/main" val="3856773897"/>
                  </a:ext>
                </a:extLst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от ИБС (</a:t>
                      </a:r>
                      <a:r>
                        <a:rPr lang="en-US" sz="1000" b="1" u="none" strike="noStrike" dirty="0">
                          <a:effectLst/>
                        </a:rPr>
                        <a:t>I20-25)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от ЦВБ (</a:t>
                      </a:r>
                      <a:r>
                        <a:rPr lang="en-US" sz="1000" b="1" u="none" strike="noStrike" dirty="0">
                          <a:effectLst/>
                        </a:rPr>
                        <a:t>I60-69)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84113"/>
                  </a:ext>
                </a:extLst>
              </a:tr>
              <a:tr h="65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динамика,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29.02.2024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28.02.2023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29.02.2024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28.02.2023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extLst>
                  <a:ext uri="{0D108BD9-81ED-4DB2-BD59-A6C34878D82A}">
                    <a16:rowId xmlns:a16="http://schemas.microsoft.com/office/drawing/2014/main" val="442259383"/>
                  </a:ext>
                </a:extLst>
              </a:tr>
              <a:tr h="27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Городской округ город Курган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184,0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183,7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185,7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256,2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273,5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6690,3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-95,9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869693250"/>
                  </a:ext>
                </a:extLst>
              </a:tr>
              <a:tr h="47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Городской округ город Шадринск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331,4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313,5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853,3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-63,3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830526992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Альменевский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287,9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250,2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558,8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130,1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399,1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391,4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945966"/>
                  </a:ext>
                </a:extLst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Белозерский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237,2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142,3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474,5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-70,0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626482264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Варгашинский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162,0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193,9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543,0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387,8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712295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Далматовский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288,5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216,6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328464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Звериноголовский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267,5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-32,8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182,8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539,3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274,2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731,1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-62,5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4194562690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Каргапольский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261,3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404,5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70,0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214,1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729591363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Катайский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615,0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582,7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254,7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291,3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726983619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Кетовский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155,6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180,4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096464092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Куртамышский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318,1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-25,0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193,5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248,8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5383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Лебяжьевский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260,5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383,6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328,8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18937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Макушинский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-2,6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298,9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859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Мишкинский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199,8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287,4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191,6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335879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Мокроусовский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403,8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367,9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931,9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199,7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199,7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3144590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Петуховский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175,8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175,8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18,7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307,6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90656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Половинский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316,2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296,4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308,6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231,4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617,2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58522"/>
                  </a:ext>
                </a:extLst>
              </a:tr>
              <a:tr h="974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Притобольный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344,6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494,6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-25,0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338,2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432,8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432,8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839245950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Сафакулевский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343,5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490,6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-30,0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698,4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407,4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203392284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Целинный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355,7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105,4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304,8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00614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261,7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261,7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309,8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261,7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325677806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Шадринский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225,2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-30,6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122,2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146,7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317,8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-69,2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985953130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Шатровский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611,4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394,9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351,0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219,4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522575535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Шумихинский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154,2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282,7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179,9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09629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315,4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287,9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226,4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-40,0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950355873"/>
                  </a:ext>
                </a:extLst>
              </a:tr>
              <a:tr h="1745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Юргамышский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308,2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231,2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423,8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346,8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69413"/>
                  </a:ext>
                </a:extLst>
              </a:tr>
              <a:tr h="139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Курганская обл.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230,2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228,1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268,3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212,3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250,1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215,1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260,3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253,9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3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592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Болезни системы кровообращения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63330"/>
              </p:ext>
            </p:extLst>
          </p:nvPr>
        </p:nvGraphicFramePr>
        <p:xfrm>
          <a:off x="6016101" y="613788"/>
          <a:ext cx="5921405" cy="615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251">
                  <a:extLst>
                    <a:ext uri="{9D8B030D-6E8A-4147-A177-3AD203B41FA5}">
                      <a16:colId xmlns:a16="http://schemas.microsoft.com/office/drawing/2014/main" val="56123661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2254588163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4057528019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733067497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4139416403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2782924489"/>
                    </a:ext>
                  </a:extLst>
                </a:gridCol>
                <a:gridCol w="694859">
                  <a:extLst>
                    <a:ext uri="{9D8B030D-6E8A-4147-A177-3AD203B41FA5}">
                      <a16:colId xmlns:a16="http://schemas.microsoft.com/office/drawing/2014/main" val="2530778907"/>
                    </a:ext>
                  </a:extLst>
                </a:gridCol>
              </a:tblGrid>
              <a:tr h="2532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субъекта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 мес. 2024 г.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extLst>
                  <a:ext uri="{0D108BD9-81ED-4DB2-BD59-A6C34878D82A}">
                    <a16:rowId xmlns:a16="http://schemas.microsoft.com/office/drawing/2014/main" val="1659381299"/>
                  </a:ext>
                </a:extLst>
              </a:tr>
              <a:tr h="310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 болезней системы кровообращения, I00-I99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488148"/>
                  </a:ext>
                </a:extLst>
              </a:tr>
              <a:tr h="323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29.02.2024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28.02.2023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extLst>
                  <a:ext uri="{0D108BD9-81ED-4DB2-BD59-A6C34878D82A}">
                    <a16:rowId xmlns:a16="http://schemas.microsoft.com/office/drawing/2014/main" val="987921167"/>
                  </a:ext>
                </a:extLst>
              </a:tr>
              <a:tr h="4327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коэф 2022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extLst>
                  <a:ext uri="{0D108BD9-81ED-4DB2-BD59-A6C34878D82A}">
                    <a16:rowId xmlns:a16="http://schemas.microsoft.com/office/drawing/2014/main" val="3327043720"/>
                  </a:ext>
                </a:extLst>
              </a:tr>
              <a:tr h="28847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Городской округ город Курган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577,2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708,8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589,0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425286"/>
                  </a:ext>
                </a:extLst>
              </a:tr>
              <a:tr h="28847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Городской округ город Шадринск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521,4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770,3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474,7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4641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Альменевский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70,1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1197,3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42262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Белозерский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52,6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569,4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901,5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-36,8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986333"/>
                  </a:ext>
                </a:extLst>
              </a:tr>
              <a:tr h="2278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Варгашинский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769,3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542,0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1008,4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1047,2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91326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Далматовский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767,9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756,9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649,8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68274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Звериноголовский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619,4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639,7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1279,4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37421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Каргапольский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768,4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636,0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785,2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785,2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30956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Катайский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790,7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1035,9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938,8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189109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Кетовский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389,0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-31,4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45343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Куртамышский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613,3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970,3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92401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Лебяжьевский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592,9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506,9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1150,8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875319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Макушинский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1096,1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747,4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889213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Мишкинский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766,3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574,7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78044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Мокроусовский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616,2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532,5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853304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Петуховский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864,5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966,8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747,1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338510"/>
                  </a:ext>
                </a:extLst>
              </a:tr>
              <a:tr h="2449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Половинский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834,7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684,8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1388,6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771,5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92838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Притобольный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942,6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808,3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865,6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-22,2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800121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Сафакулевский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1047,6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582,0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995175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Целинный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716,3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536,4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914,5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5318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858,0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578,3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915,9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654,2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158129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Шадринский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677,4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700,6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709,0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-24,1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534753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Шатровский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1078,9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1096,9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833,6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07626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Шумихинский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741,6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899,6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411,2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86126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760,8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619,2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159762"/>
                  </a:ext>
                </a:extLst>
              </a:tr>
              <a:tr h="16497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Юргамышский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688,5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776,5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886,2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847,7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21409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Курганская обл.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763,3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644,0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77341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17445"/>
              </p:ext>
            </p:extLst>
          </p:nvPr>
        </p:nvGraphicFramePr>
        <p:xfrm>
          <a:off x="301841" y="674703"/>
          <a:ext cx="5548542" cy="6001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2612">
                  <a:extLst>
                    <a:ext uri="{9D8B030D-6E8A-4147-A177-3AD203B41FA5}">
                      <a16:colId xmlns:a16="http://schemas.microsoft.com/office/drawing/2014/main" val="93738719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3060419750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4245165670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4122591336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3488025456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887866572"/>
                    </a:ext>
                  </a:extLst>
                </a:gridCol>
                <a:gridCol w="547655">
                  <a:extLst>
                    <a:ext uri="{9D8B030D-6E8A-4147-A177-3AD203B41FA5}">
                      <a16:colId xmlns:a16="http://schemas.microsoft.com/office/drawing/2014/main" val="2700109435"/>
                    </a:ext>
                  </a:extLst>
                </a:gridCol>
              </a:tblGrid>
              <a:tr h="130192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 /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 </a:t>
                      </a:r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 </a:t>
                      </a:r>
                      <a:endParaRPr lang="ru-RU" sz="1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смертей в МО от БСК за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тек.период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смертей в МО от БСК за АППГ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%-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прирост в тек. периоде по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 АППГ (БСК)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Смертность от БСК на 100 тыс. населения за текущий период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Смертность от БСК на 100 тыс. населения за АППГ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%-ный прирост в тек. периоде по отн. к АППГ (смертность от БСК)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/>
                </a:tc>
                <a:extLst>
                  <a:ext uri="{0D108BD9-81ED-4DB2-BD59-A6C34878D82A}">
                    <a16:rowId xmlns:a16="http://schemas.microsoft.com/office/drawing/2014/main" val="2058105408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1833,00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1762,00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635,10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578,22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796143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585,76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520,59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9794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Альменевский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818,09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523,02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863641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Белозерский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729,17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499,89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56061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715,13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541,84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31,98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63310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-2,81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778,09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756,51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65667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952,95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621,91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53,23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74493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Каргапольский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728,17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636,12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70235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Катайский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769,63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710,50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133355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Кетовский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411,74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294,12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03259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Куртамышский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691,23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612,18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83124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Лебяжьевский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561,75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505,54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72263"/>
                  </a:ext>
                </a:extLst>
              </a:tr>
              <a:tr h="2030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-12,77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606,02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656,75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-7,72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01252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626,46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513,48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10341"/>
                  </a:ext>
                </a:extLst>
              </a:tr>
              <a:tr h="17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-2,99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632,36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617,28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0187"/>
                  </a:ext>
                </a:extLst>
              </a:tr>
              <a:tr h="2051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810,65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626,98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95874"/>
                  </a:ext>
                </a:extLst>
              </a:tr>
              <a:tr h="3197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-1,49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713,59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685,28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26512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-5,10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811,38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808,18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324207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Сафакулевский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-15,49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676,90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757,49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-10,64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71350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Целинный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668,43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536,84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18242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873,93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578,51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32920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Шадринский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745,51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700,85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51838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Шатровский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1092,10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784,75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20231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Шумихинский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771,56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472,54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63,28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78457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Щучанский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114,00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706,65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616,88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78348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Муниципальный район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-23,24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630,50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776,42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-18,79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27495"/>
                  </a:ext>
                </a:extLst>
              </a:tr>
              <a:tr h="1652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(Курганская область)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5020,00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4645,00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659,15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576,65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35" marR="4835" marT="4835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1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7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73" y="72163"/>
            <a:ext cx="11025326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Трудоспособный возраст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488356"/>
              </p:ext>
            </p:extLst>
          </p:nvPr>
        </p:nvGraphicFramePr>
        <p:xfrm>
          <a:off x="328474" y="523777"/>
          <a:ext cx="7714693" cy="6281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5046">
                  <a:extLst>
                    <a:ext uri="{9D8B030D-6E8A-4147-A177-3AD203B41FA5}">
                      <a16:colId xmlns:a16="http://schemas.microsoft.com/office/drawing/2014/main" val="50865765"/>
                    </a:ext>
                  </a:extLst>
                </a:gridCol>
                <a:gridCol w="2063451">
                  <a:extLst>
                    <a:ext uri="{9D8B030D-6E8A-4147-A177-3AD203B41FA5}">
                      <a16:colId xmlns:a16="http://schemas.microsoft.com/office/drawing/2014/main" val="1826171644"/>
                    </a:ext>
                  </a:extLst>
                </a:gridCol>
                <a:gridCol w="463146">
                  <a:extLst>
                    <a:ext uri="{9D8B030D-6E8A-4147-A177-3AD203B41FA5}">
                      <a16:colId xmlns:a16="http://schemas.microsoft.com/office/drawing/2014/main" val="3129895426"/>
                    </a:ext>
                  </a:extLst>
                </a:gridCol>
                <a:gridCol w="783153">
                  <a:extLst>
                    <a:ext uri="{9D8B030D-6E8A-4147-A177-3AD203B41FA5}">
                      <a16:colId xmlns:a16="http://schemas.microsoft.com/office/drawing/2014/main" val="2464168809"/>
                    </a:ext>
                  </a:extLst>
                </a:gridCol>
                <a:gridCol w="638600">
                  <a:extLst>
                    <a:ext uri="{9D8B030D-6E8A-4147-A177-3AD203B41FA5}">
                      <a16:colId xmlns:a16="http://schemas.microsoft.com/office/drawing/2014/main" val="2891460541"/>
                    </a:ext>
                  </a:extLst>
                </a:gridCol>
                <a:gridCol w="648899">
                  <a:extLst>
                    <a:ext uri="{9D8B030D-6E8A-4147-A177-3AD203B41FA5}">
                      <a16:colId xmlns:a16="http://schemas.microsoft.com/office/drawing/2014/main" val="1864283656"/>
                    </a:ext>
                  </a:extLst>
                </a:gridCol>
                <a:gridCol w="621554">
                  <a:extLst>
                    <a:ext uri="{9D8B030D-6E8A-4147-A177-3AD203B41FA5}">
                      <a16:colId xmlns:a16="http://schemas.microsoft.com/office/drawing/2014/main" val="95172313"/>
                    </a:ext>
                  </a:extLst>
                </a:gridCol>
                <a:gridCol w="506948">
                  <a:extLst>
                    <a:ext uri="{9D8B030D-6E8A-4147-A177-3AD203B41FA5}">
                      <a16:colId xmlns:a16="http://schemas.microsoft.com/office/drawing/2014/main" val="689825866"/>
                    </a:ext>
                  </a:extLst>
                </a:gridCol>
                <a:gridCol w="506948">
                  <a:extLst>
                    <a:ext uri="{9D8B030D-6E8A-4147-A177-3AD203B41FA5}">
                      <a16:colId xmlns:a16="http://schemas.microsoft.com/office/drawing/2014/main" val="913409871"/>
                    </a:ext>
                  </a:extLst>
                </a:gridCol>
                <a:gridCol w="506948">
                  <a:extLst>
                    <a:ext uri="{9D8B030D-6E8A-4147-A177-3AD203B41FA5}">
                      <a16:colId xmlns:a16="http://schemas.microsoft.com/office/drawing/2014/main" val="1818580713"/>
                    </a:ext>
                  </a:extLst>
                </a:gridCol>
              </a:tblGrid>
              <a:tr h="8078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</a:t>
                      </a:r>
                      <a:endParaRPr lang="ru-RU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 / Ежеквартальный отчет ГВС</a:t>
                      </a:r>
                      <a:endParaRPr lang="ru-RU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Абс. показатели чел. тек.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Абс. показатели чел. прош.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</a:t>
                      </a:r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тек.год</a:t>
                      </a:r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</a:t>
                      </a:r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</a:t>
                      </a:r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 </a:t>
                      </a:r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прош.году</a:t>
                      </a:r>
                      <a:endParaRPr lang="ru-RU" sz="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тек.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прош.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Проц. прирост в тек. году по отн. к АППГ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структ. тек.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структ. прош. год</a:t>
                      </a:r>
                      <a:endParaRPr lang="ru-RU" sz="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2124082776"/>
                  </a:ext>
                </a:extLst>
              </a:tr>
              <a:tr h="142067">
                <a:tc rowSpan="28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II-А. CМЕРТНОСТЬ В ТРУДОСПОСОБНОМ ВОЗРАСТЕ (МУЖ 16-60 ЛЕТ, ЖЕН 16-55 ЛЕТ)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-72,0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696,3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656,6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113711427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-24,0</a:t>
                      </a:r>
                      <a:endParaRPr lang="ru-RU" sz="8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210810743"/>
                  </a:ext>
                </a:extLst>
              </a:tr>
              <a:tr h="26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Болезни системы кровообращения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621,0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76,0</a:t>
                      </a:r>
                      <a:endParaRPr lang="ru-RU" sz="8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178,6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146,1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98633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Болезни системы кровообращения: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261,0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222,0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ru-RU" sz="8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66,9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52063"/>
                  </a:ext>
                </a:extLst>
              </a:tr>
              <a:tr h="26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Злокачественные новообразования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952965172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Злокачественные новообразования: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1252643831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Болезни органов пищеварения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2346943604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Болезни органов пищеварения: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63644122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Болезни органов дыхания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319547990"/>
                  </a:ext>
                </a:extLst>
              </a:tr>
              <a:tr h="26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Болезни органов дыхания: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2520442792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Симптомы и синдромы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342315522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Симптомы и синдромы: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974876560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Внешние причины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-113,0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177,8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189,9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2815244985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Внешние причины: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-81,0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48347940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Причины, помимо вышеперечисленных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-117,0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1065811699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Причины, помимо вышеперечисленных: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1104948548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Ишемическая болезнь сердца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31600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Ишемическая болезнь сердца: на дому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8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44431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Цереброваскулярные заболевания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-8,0</a:t>
                      </a:r>
                      <a:endParaRPr lang="ru-RU" sz="8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38,1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46679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Цереброваскулярные заболевания: на дому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56758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1.2.1. Инсульт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-6,0</a:t>
                      </a:r>
                      <a:endParaRPr lang="ru-RU" sz="8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8425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1.2.1. Инсульт: на дому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8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73104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1.1.1. Инфаркт миокарда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9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65242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1.1.1. Инфаркт миокарда: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900" b="1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46,2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64464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Пневмонии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2098988725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Пневмонии: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3532757328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Сахарный диабет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492179089"/>
                  </a:ext>
                </a:extLst>
              </a:tr>
              <a:tr h="142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Сахарный диабет: на дому</a:t>
                      </a:r>
                      <a:endParaRPr lang="ru-R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</a:t>
                      </a:r>
                      <a:endParaRPr lang="ru-RU" sz="8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-42,3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07" marR="5307" marT="5307" marB="0"/>
                </a:tc>
                <a:extLst>
                  <a:ext uri="{0D108BD9-81ED-4DB2-BD59-A6C34878D82A}">
                    <a16:rowId xmlns:a16="http://schemas.microsoft.com/office/drawing/2014/main" val="409176492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63493"/>
              </p:ext>
            </p:extLst>
          </p:nvPr>
        </p:nvGraphicFramePr>
        <p:xfrm>
          <a:off x="8273987" y="452761"/>
          <a:ext cx="3799644" cy="6338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623">
                  <a:extLst>
                    <a:ext uri="{9D8B030D-6E8A-4147-A177-3AD203B41FA5}">
                      <a16:colId xmlns:a16="http://schemas.microsoft.com/office/drawing/2014/main" val="2411954618"/>
                    </a:ext>
                  </a:extLst>
                </a:gridCol>
                <a:gridCol w="517479">
                  <a:extLst>
                    <a:ext uri="{9D8B030D-6E8A-4147-A177-3AD203B41FA5}">
                      <a16:colId xmlns:a16="http://schemas.microsoft.com/office/drawing/2014/main" val="3076247475"/>
                    </a:ext>
                  </a:extLst>
                </a:gridCol>
                <a:gridCol w="510293">
                  <a:extLst>
                    <a:ext uri="{9D8B030D-6E8A-4147-A177-3AD203B41FA5}">
                      <a16:colId xmlns:a16="http://schemas.microsoft.com/office/drawing/2014/main" val="1815718191"/>
                    </a:ext>
                  </a:extLst>
                </a:gridCol>
                <a:gridCol w="421651">
                  <a:extLst>
                    <a:ext uri="{9D8B030D-6E8A-4147-A177-3AD203B41FA5}">
                      <a16:colId xmlns:a16="http://schemas.microsoft.com/office/drawing/2014/main" val="980735025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1122368072"/>
                    </a:ext>
                  </a:extLst>
                </a:gridCol>
                <a:gridCol w="412067">
                  <a:extLst>
                    <a:ext uri="{9D8B030D-6E8A-4147-A177-3AD203B41FA5}">
                      <a16:colId xmlns:a16="http://schemas.microsoft.com/office/drawing/2014/main" val="3111377581"/>
                    </a:ext>
                  </a:extLst>
                </a:gridCol>
                <a:gridCol w="280302">
                  <a:extLst>
                    <a:ext uri="{9D8B030D-6E8A-4147-A177-3AD203B41FA5}">
                      <a16:colId xmlns:a16="http://schemas.microsoft.com/office/drawing/2014/main" val="2547768642"/>
                    </a:ext>
                  </a:extLst>
                </a:gridCol>
              </a:tblGrid>
              <a:tr h="38094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</a:t>
                      </a:r>
                      <a:r>
                        <a:rPr lang="ru-RU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причин МО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77939"/>
                  </a:ext>
                </a:extLst>
              </a:tr>
              <a:tr h="832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extLst>
                  <a:ext uri="{0D108BD9-81ED-4DB2-BD59-A6C34878D82A}">
                    <a16:rowId xmlns:a16="http://schemas.microsoft.com/office/drawing/2014/main" val="1609058021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21307"/>
                  </a:ext>
                </a:extLst>
              </a:tr>
              <a:tr h="35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96683"/>
                  </a:ext>
                </a:extLst>
              </a:tr>
              <a:tr h="1637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4228486438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22815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275071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651,7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11681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1247,4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812,5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3209221147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1131716532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356784623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1604201466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2455210355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17187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565396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983,9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262598790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707364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85119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3639240085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1184,8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1479329561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65254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1007,6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122916740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01468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938,5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946,4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0528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3487489040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49660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263527061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731,3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822,0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/>
                </a:tc>
                <a:extLst>
                  <a:ext uri="{0D108BD9-81ED-4DB2-BD59-A6C34878D82A}">
                    <a16:rowId xmlns:a16="http://schemas.microsoft.com/office/drawing/2014/main" val="3416199032"/>
                  </a:ext>
                </a:extLst>
              </a:tr>
              <a:tr h="1771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678,3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40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6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408" y="0"/>
            <a:ext cx="10515600" cy="5403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Старше трудоспособного возраста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822246"/>
              </p:ext>
            </p:extLst>
          </p:nvPr>
        </p:nvGraphicFramePr>
        <p:xfrm>
          <a:off x="145742" y="437649"/>
          <a:ext cx="7595588" cy="7321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9594">
                  <a:extLst>
                    <a:ext uri="{9D8B030D-6E8A-4147-A177-3AD203B41FA5}">
                      <a16:colId xmlns:a16="http://schemas.microsoft.com/office/drawing/2014/main" val="1937057329"/>
                    </a:ext>
                  </a:extLst>
                </a:gridCol>
                <a:gridCol w="1829594">
                  <a:extLst>
                    <a:ext uri="{9D8B030D-6E8A-4147-A177-3AD203B41FA5}">
                      <a16:colId xmlns:a16="http://schemas.microsoft.com/office/drawing/2014/main" val="1790068411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2657914769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1562792383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1513005209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3130566398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4110148906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773715203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3134252079"/>
                    </a:ext>
                  </a:extLst>
                </a:gridCol>
                <a:gridCol w="492050">
                  <a:extLst>
                    <a:ext uri="{9D8B030D-6E8A-4147-A177-3AD203B41FA5}">
                      <a16:colId xmlns:a16="http://schemas.microsoft.com/office/drawing/2014/main" val="97550647"/>
                    </a:ext>
                  </a:extLst>
                </a:gridCol>
              </a:tblGrid>
              <a:tr h="75460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 / Ежеквартальный отчет ГВС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показатели чел. тек. год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Абс. показатели чел. прош. год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тек.год по отн. к прош.году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тек. год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на 1 (100) тыс. нас.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год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Проц. прирост в тек. году по отн. к АППГ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структ. тек. год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структ. прош. год</a:t>
                      </a:r>
                      <a:endParaRPr lang="ru-RU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3643236902"/>
                  </a:ext>
                </a:extLst>
              </a:tr>
              <a:tr h="87236">
                <a:tc rowSpan="29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II-Б. СМЕРТНОСТЬ В ВОЗРАСТЕ СТАРШЕ ТРУДОСПОСОБНОГО (МУЖ 61+ ЛЕТ, ЖЕН 56+ ЛЕТ)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9721,0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-236,0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4305,5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4328,2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03642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причин: на дому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5187,0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5300,0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-113,0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2354,5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2359,8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8848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Болезни системы кровообращения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4319,0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4024,0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295,0</a:t>
                      </a:r>
                      <a:endParaRPr lang="ru-RU" sz="900" b="1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1960,5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1791,7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5870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Болезни системы кровообращения: на дому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2398,0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2358,0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</a:t>
                      </a:r>
                      <a:endParaRPr lang="ru-RU" sz="900" b="1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1088,5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1049,9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24,3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506046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Злокачественные новообразования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1664,0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755,3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745327181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Злокачественные новообразования: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717552805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Болезни органов пищеварения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550494750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Болезни органов пищеварения: на дому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414405096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Болезни органов дыхания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097409012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Болезни органов дыхания: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482862543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Симптомы и синдромы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196212014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Симптомы и синдромы: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333420219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Внешние причины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3448709299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Внешние причины: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1870734152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Причины, помимо вышеперечисленных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1887,0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2737,0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-850,0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856,6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1218,6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28232006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Причины, помимо вышеперечисленных: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1098,0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1353,0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-255,0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498,4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4025198231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Ишемическая болезнь сердца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1537,0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1604,0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-67,0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714,2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53638"/>
                  </a:ext>
                </a:extLst>
              </a:tr>
              <a:tr h="333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Ишемическая болезнь сердца: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-80,0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431,4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416102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Цереброваскулярные заболевания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1748,0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157275"/>
                  </a:ext>
                </a:extLst>
              </a:tr>
              <a:tr h="17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Цереброваскулярные заболевания: на дому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984,0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446,7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408,3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02022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1.2.1. Инсульт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194,6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6453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1.2.1. Инсульт: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468501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1.1.1. Инфаркт миокарда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16032"/>
                  </a:ext>
                </a:extLst>
              </a:tr>
              <a:tr h="157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1.1.1. Инфаркт миокарда: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37565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Пневмонии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166024624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Пневмонии: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474843621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Сахарный диабет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231,5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1507483963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Сахарный диабет: на дому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4258021539"/>
                  </a:ext>
                </a:extLst>
              </a:tr>
              <a:tr h="8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8.1. Старость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124,8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109,1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extLst>
                  <a:ext uri="{0D108BD9-81ED-4DB2-BD59-A6C34878D82A}">
                    <a16:rowId xmlns:a16="http://schemas.microsoft.com/office/drawing/2014/main" val="1845740177"/>
                  </a:ext>
                </a:extLst>
              </a:tr>
              <a:tr h="129961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II-C. СМЕРТНОСТЬ НА ДОМУ В СТАРЧЕСКОМ ВОЗРАСТЕ (МУЖ И ЖЕН 75+ ЛЕТ)</a:t>
                      </a:r>
                      <a:endParaRPr lang="ru-R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Умерших от всех причин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5071,0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-362,0</a:t>
                      </a:r>
                      <a:endParaRPr lang="ru-RU" sz="900" b="0" i="0" u="none" strike="noStrike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9939,0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10463,0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13668"/>
                  </a:ext>
                </a:extLst>
              </a:tr>
              <a:tr h="147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Умерших от всех причин: на дому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3125,0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3213,0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-88,0</a:t>
                      </a:r>
                      <a:endParaRPr lang="ru-RU" sz="900" b="0" i="0" u="none" strike="noStrike" dirty="0">
                        <a:solidFill>
                          <a:srgbClr val="77777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6124,9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6187,7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62" marR="4362" marT="436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20916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50387"/>
              </p:ext>
            </p:extLst>
          </p:nvPr>
        </p:nvGraphicFramePr>
        <p:xfrm>
          <a:off x="7806434" y="540397"/>
          <a:ext cx="4355974" cy="5867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925">
                  <a:extLst>
                    <a:ext uri="{9D8B030D-6E8A-4147-A177-3AD203B41FA5}">
                      <a16:colId xmlns:a16="http://schemas.microsoft.com/office/drawing/2014/main" val="3841247589"/>
                    </a:ext>
                  </a:extLst>
                </a:gridCol>
                <a:gridCol w="554992">
                  <a:extLst>
                    <a:ext uri="{9D8B030D-6E8A-4147-A177-3AD203B41FA5}">
                      <a16:colId xmlns:a16="http://schemas.microsoft.com/office/drawing/2014/main" val="265563169"/>
                    </a:ext>
                  </a:extLst>
                </a:gridCol>
                <a:gridCol w="523783">
                  <a:extLst>
                    <a:ext uri="{9D8B030D-6E8A-4147-A177-3AD203B41FA5}">
                      <a16:colId xmlns:a16="http://schemas.microsoft.com/office/drawing/2014/main" val="3217848875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1511920813"/>
                    </a:ext>
                  </a:extLst>
                </a:gridCol>
                <a:gridCol w="662039">
                  <a:extLst>
                    <a:ext uri="{9D8B030D-6E8A-4147-A177-3AD203B41FA5}">
                      <a16:colId xmlns:a16="http://schemas.microsoft.com/office/drawing/2014/main" val="233258534"/>
                    </a:ext>
                  </a:extLst>
                </a:gridCol>
                <a:gridCol w="395835">
                  <a:extLst>
                    <a:ext uri="{9D8B030D-6E8A-4147-A177-3AD203B41FA5}">
                      <a16:colId xmlns:a16="http://schemas.microsoft.com/office/drawing/2014/main" val="3694471297"/>
                    </a:ext>
                  </a:extLst>
                </a:gridCol>
                <a:gridCol w="513474">
                  <a:extLst>
                    <a:ext uri="{9D8B030D-6E8A-4147-A177-3AD203B41FA5}">
                      <a16:colId xmlns:a16="http://schemas.microsoft.com/office/drawing/2014/main" val="255182732"/>
                    </a:ext>
                  </a:extLst>
                </a:gridCol>
              </a:tblGrid>
              <a:tr h="30377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всех причин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025499"/>
                  </a:ext>
                </a:extLst>
              </a:tr>
              <a:tr h="664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vert="vert270" anchor="ctr"/>
                </a:tc>
                <a:extLst>
                  <a:ext uri="{0D108BD9-81ED-4DB2-BD59-A6C34878D82A}">
                    <a16:rowId xmlns:a16="http://schemas.microsoft.com/office/drawing/2014/main" val="939308482"/>
                  </a:ext>
                </a:extLst>
              </a:tr>
              <a:tr h="32638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27339"/>
                  </a:ext>
                </a:extLst>
              </a:tr>
              <a:tr h="32638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71218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4708,7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16532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794288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81392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555573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818596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2949,7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2949,7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350035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3326,2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13222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07383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85726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6450,2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746669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72195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44341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999291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377492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786619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7650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12438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59428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96089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950119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88496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79836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3882,1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47053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5456,3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408646"/>
                  </a:ext>
                </a:extLst>
              </a:tr>
              <a:tr h="16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69" marR="6069" marT="606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7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5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854" y="1"/>
            <a:ext cx="10515600" cy="6924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Острый инфаркт миокарда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54392"/>
              </p:ext>
            </p:extLst>
          </p:nvPr>
        </p:nvGraphicFramePr>
        <p:xfrm>
          <a:off x="213064" y="754419"/>
          <a:ext cx="5122414" cy="6103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054">
                  <a:extLst>
                    <a:ext uri="{9D8B030D-6E8A-4147-A177-3AD203B41FA5}">
                      <a16:colId xmlns:a16="http://schemas.microsoft.com/office/drawing/2014/main" val="351799067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2403813790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2660372340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2190901234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3248342266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4288729071"/>
                    </a:ext>
                  </a:extLst>
                </a:gridCol>
                <a:gridCol w="551560">
                  <a:extLst>
                    <a:ext uri="{9D8B030D-6E8A-4147-A177-3AD203B41FA5}">
                      <a16:colId xmlns:a16="http://schemas.microsoft.com/office/drawing/2014/main" val="2521914888"/>
                    </a:ext>
                  </a:extLst>
                </a:gridCol>
              </a:tblGrid>
              <a:tr h="3563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субъекта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</a:rPr>
                        <a:t>2023 г</a:t>
                      </a:r>
                      <a:r>
                        <a:rPr lang="ru-RU" sz="1400" u="none" strike="noStrike" dirty="0">
                          <a:effectLst/>
                        </a:rPr>
                        <a:t> 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:a16="http://schemas.microsoft.com/office/drawing/2014/main" val="3876103027"/>
                  </a:ext>
                </a:extLst>
              </a:tr>
              <a:tr h="336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Инфаркт миокарда (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I21-22)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78345"/>
                  </a:ext>
                </a:extLst>
              </a:tr>
              <a:tr h="735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vert="vert270" anchor="ctr"/>
                </a:tc>
                <a:extLst>
                  <a:ext uri="{0D108BD9-81ED-4DB2-BD59-A6C34878D82A}">
                    <a16:rowId xmlns:a16="http://schemas.microsoft.com/office/drawing/2014/main" val="2103125130"/>
                  </a:ext>
                </a:extLst>
              </a:tr>
              <a:tr h="3131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126697857"/>
                  </a:ext>
                </a:extLst>
              </a:tr>
              <a:tr h="3131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849048477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79543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433703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465592726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4158063591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247928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753934291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019190299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30697"/>
                  </a:ext>
                </a:extLst>
              </a:tr>
              <a:tr h="22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12663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01597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453180589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1007196285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427690348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017461995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24341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678129665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957771584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28864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069708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26140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2332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2847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62582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05365"/>
                  </a:ext>
                </a:extLst>
              </a:tr>
              <a:tr h="156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3919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889093"/>
              </p:ext>
            </p:extLst>
          </p:nvPr>
        </p:nvGraphicFramePr>
        <p:xfrm>
          <a:off x="5525608" y="640621"/>
          <a:ext cx="6417820" cy="6151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9148">
                  <a:extLst>
                    <a:ext uri="{9D8B030D-6E8A-4147-A177-3AD203B41FA5}">
                      <a16:colId xmlns:a16="http://schemas.microsoft.com/office/drawing/2014/main" val="2838173403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2827169898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1835633629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1697610643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810536842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3959592411"/>
                    </a:ext>
                  </a:extLst>
                </a:gridCol>
                <a:gridCol w="753112">
                  <a:extLst>
                    <a:ext uri="{9D8B030D-6E8A-4147-A177-3AD203B41FA5}">
                      <a16:colId xmlns:a16="http://schemas.microsoft.com/office/drawing/2014/main" val="4204714934"/>
                    </a:ext>
                  </a:extLst>
                </a:gridCol>
              </a:tblGrid>
              <a:tr h="2741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субъекта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</a:rPr>
                        <a:t>2 </a:t>
                      </a:r>
                      <a:r>
                        <a:rPr lang="ru-RU" sz="900" b="1" u="none" strike="noStrike" dirty="0" err="1" smtClean="0">
                          <a:effectLst/>
                        </a:rPr>
                        <a:t>мес</a:t>
                      </a:r>
                      <a:r>
                        <a:rPr lang="ru-RU" sz="900" b="1" u="none" strike="noStrike" dirty="0" smtClean="0">
                          <a:effectLst/>
                        </a:rPr>
                        <a:t> 2024 г.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extLst>
                  <a:ext uri="{0D108BD9-81ED-4DB2-BD59-A6C34878D82A}">
                    <a16:rowId xmlns:a16="http://schemas.microsoft.com/office/drawing/2014/main" val="4028715907"/>
                  </a:ext>
                </a:extLst>
              </a:tr>
              <a:tr h="310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Инфаркт миокарда (</a:t>
                      </a:r>
                      <a:r>
                        <a:rPr lang="en-US" sz="900" u="none" strike="noStrike" dirty="0">
                          <a:effectLst/>
                        </a:rPr>
                        <a:t>I21-22)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35652"/>
                  </a:ext>
                </a:extLst>
              </a:tr>
              <a:tr h="782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01.01.-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29.02.2024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01.01.-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28.02.2023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/>
                </a:tc>
                <a:extLst>
                  <a:ext uri="{0D108BD9-81ED-4DB2-BD59-A6C34878D82A}">
                    <a16:rowId xmlns:a16="http://schemas.microsoft.com/office/drawing/2014/main" val="2639002779"/>
                  </a:ext>
                </a:extLst>
              </a:tr>
              <a:tr h="4329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коэф 2022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123795481"/>
                  </a:ext>
                </a:extLst>
              </a:tr>
              <a:tr h="2886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Городской округ город Курган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414192408"/>
                  </a:ext>
                </a:extLst>
              </a:tr>
              <a:tr h="2886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Городской округ город Шадринск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62,7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75537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Альменевский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130,1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817136331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Белозерский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615493030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Варгашинский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895074789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Далматовский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-47,8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305071541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Звериноголовский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579134411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Каргапольский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237311170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Катайский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647216626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Кетовский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114,8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836637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Куртамышский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100961406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Лебяжьевский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98185481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Макушинский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-80,5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00220"/>
                  </a:ext>
                </a:extLst>
              </a:tr>
              <a:tr h="1469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Мишкинский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47,9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4276863976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Мокроусовский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-70,3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133,1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66,6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08120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Петуховский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79,2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095533773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Половинский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367883916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Притобольный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-12,2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61,8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61,8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38406279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Сафакулевский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-55,3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937616979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Целинный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2878917289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211,6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130,8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456085721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Шадринский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563203884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Шатровский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693535900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Шумихинский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611,7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951504347"/>
                  </a:ext>
                </a:extLst>
              </a:tr>
              <a:tr h="151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42,3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850908624"/>
                  </a:ext>
                </a:extLst>
              </a:tr>
              <a:tr h="1566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</a:rPr>
                        <a:t>Юргамышский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3710070586"/>
                  </a:ext>
                </a:extLst>
              </a:tr>
              <a:tr h="62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Курганская обл.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32,8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-18,0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/>
                </a:tc>
                <a:extLst>
                  <a:ext uri="{0D108BD9-81ED-4DB2-BD59-A6C34878D82A}">
                    <a16:rowId xmlns:a16="http://schemas.microsoft.com/office/drawing/2014/main" val="160286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ОНМК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939564"/>
              </p:ext>
            </p:extLst>
          </p:nvPr>
        </p:nvGraphicFramePr>
        <p:xfrm>
          <a:off x="151007" y="760309"/>
          <a:ext cx="4909264" cy="6008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742">
                  <a:extLst>
                    <a:ext uri="{9D8B030D-6E8A-4147-A177-3AD203B41FA5}">
                      <a16:colId xmlns:a16="http://schemas.microsoft.com/office/drawing/2014/main" val="27717235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4081055413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1393680643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377913295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3894288702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2874903723"/>
                    </a:ext>
                  </a:extLst>
                </a:gridCol>
                <a:gridCol w="576087">
                  <a:extLst>
                    <a:ext uri="{9D8B030D-6E8A-4147-A177-3AD203B41FA5}">
                      <a16:colId xmlns:a16="http://schemas.microsoft.com/office/drawing/2014/main" val="715012646"/>
                    </a:ext>
                  </a:extLst>
                </a:gridCol>
              </a:tblGrid>
              <a:tr h="3010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субъекта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2023г.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:a16="http://schemas.microsoft.com/office/drawing/2014/main" val="1757874072"/>
                  </a:ext>
                </a:extLst>
              </a:tr>
              <a:tr h="340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Инсульты (</a:t>
                      </a:r>
                      <a:r>
                        <a:rPr lang="en-US" sz="1000" u="none" strike="noStrike" dirty="0">
                          <a:effectLst/>
                        </a:rPr>
                        <a:t>I60-64)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19721"/>
                  </a:ext>
                </a:extLst>
              </a:tr>
              <a:tr h="744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динамика,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01.01.-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31.12.2023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01.01.-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31.12.2022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динамика,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vert="vert270" anchor="ctr"/>
                </a:tc>
                <a:extLst>
                  <a:ext uri="{0D108BD9-81ED-4DB2-BD59-A6C34878D82A}">
                    <a16:rowId xmlns:a16="http://schemas.microsoft.com/office/drawing/2014/main" val="2342907442"/>
                  </a:ext>
                </a:extLst>
              </a:tr>
              <a:tr h="316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Городской округ город Курган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7070"/>
                  </a:ext>
                </a:extLst>
              </a:tr>
              <a:tr h="316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Городской округ город Шадринск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82921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Альменевский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-48,1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758572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Белозерский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163,3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54960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Варгашинский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82,7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60358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Далматовский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199198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Звериноголовский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-43,3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134,8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76819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Каргапольский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-21,7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301363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Катайский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-61,6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98883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Кетовский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71827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Куртамышский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71,7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4093180774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Лебяжьевский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26592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Макушинский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67,0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96228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Мишкинский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83,6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02165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Мокроусовский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958831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Петуховский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8739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Половинский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113,8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17502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Притобольный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111,5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3008895585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Сафакулевский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349399333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Целинный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33333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Частоозерский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573269669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Шадринский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61416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Шатровский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1823920965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Шумихинский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780609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Щучанский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68,6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0207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Юргамышский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42013"/>
                  </a:ext>
                </a:extLst>
              </a:tr>
              <a:tr h="158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Курганская обл.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70,9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86,4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-17,9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89,8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70,9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647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35400"/>
              </p:ext>
            </p:extLst>
          </p:nvPr>
        </p:nvGraphicFramePr>
        <p:xfrm>
          <a:off x="5747465" y="723530"/>
          <a:ext cx="6024322" cy="6143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2706">
                  <a:extLst>
                    <a:ext uri="{9D8B030D-6E8A-4147-A177-3AD203B41FA5}">
                      <a16:colId xmlns:a16="http://schemas.microsoft.com/office/drawing/2014/main" val="1190927722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2756986807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1854566422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1894442545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3650900731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2560067417"/>
                    </a:ext>
                  </a:extLst>
                </a:gridCol>
                <a:gridCol w="706936">
                  <a:extLst>
                    <a:ext uri="{9D8B030D-6E8A-4147-A177-3AD203B41FA5}">
                      <a16:colId xmlns:a16="http://schemas.microsoft.com/office/drawing/2014/main" val="2169440602"/>
                    </a:ext>
                  </a:extLst>
                </a:gridCol>
              </a:tblGrid>
              <a:tr h="308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субъекта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 2024 г 2 мес.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/>
                </a:tc>
                <a:extLst>
                  <a:ext uri="{0D108BD9-81ED-4DB2-BD59-A6C34878D82A}">
                    <a16:rowId xmlns:a16="http://schemas.microsoft.com/office/drawing/2014/main" val="994889209"/>
                  </a:ext>
                </a:extLst>
              </a:tr>
              <a:tr h="349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Инсульты (</a:t>
                      </a:r>
                      <a:r>
                        <a:rPr lang="en-US" sz="1000" u="none" strike="noStrike" dirty="0">
                          <a:effectLst/>
                        </a:rPr>
                        <a:t>I60-64)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546856"/>
                  </a:ext>
                </a:extLst>
              </a:tr>
              <a:tr h="437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динамика,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01.01.-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29.02.2024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01.01.-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28.02.2023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динамика,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96939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Городской округ город Курган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962528"/>
                  </a:ext>
                </a:extLst>
              </a:tr>
              <a:tr h="343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Городской округ город Шадринск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47423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Альменевский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319,3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35878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Белозерский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209751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Варгашинский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193,9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31162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Далматовский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135,4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92232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Звериноголовский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91,6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17454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Каргапольский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28943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Катайский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129,5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55078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Кетовский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37584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Куртамышский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174,2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15100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Лебяжьевский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01460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Макушинский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69690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Мишкинский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379256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Мокроусовский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81263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Петуховский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131,8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102676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Половинский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1617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Притобольный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05437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Сафакулевский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2825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Целинный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152,4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33093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Частоозерский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#ДЕЛ/0!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602267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Шадринский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08656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Шатровский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175,5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23109"/>
                  </a:ext>
                </a:extLst>
              </a:tr>
              <a:tr h="189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Шумихинский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261241"/>
                  </a:ext>
                </a:extLst>
              </a:tr>
              <a:tr h="174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Щучанский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113,2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633684"/>
                  </a:ext>
                </a:extLst>
              </a:tr>
              <a:tr h="39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Юргамышский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01403"/>
                  </a:ext>
                </a:extLst>
              </a:tr>
              <a:tr h="1618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Курганская обл.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82,5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38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1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32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Гипертоническая болезнь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02122"/>
              </p:ext>
            </p:extLst>
          </p:nvPr>
        </p:nvGraphicFramePr>
        <p:xfrm>
          <a:off x="275296" y="715914"/>
          <a:ext cx="5060185" cy="6051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0238">
                  <a:extLst>
                    <a:ext uri="{9D8B030D-6E8A-4147-A177-3AD203B41FA5}">
                      <a16:colId xmlns:a16="http://schemas.microsoft.com/office/drawing/2014/main" val="2195863263"/>
                    </a:ext>
                  </a:extLst>
                </a:gridCol>
                <a:gridCol w="590962">
                  <a:extLst>
                    <a:ext uri="{9D8B030D-6E8A-4147-A177-3AD203B41FA5}">
                      <a16:colId xmlns:a16="http://schemas.microsoft.com/office/drawing/2014/main" val="4059329502"/>
                    </a:ext>
                  </a:extLst>
                </a:gridCol>
                <a:gridCol w="593797">
                  <a:extLst>
                    <a:ext uri="{9D8B030D-6E8A-4147-A177-3AD203B41FA5}">
                      <a16:colId xmlns:a16="http://schemas.microsoft.com/office/drawing/2014/main" val="463284449"/>
                    </a:ext>
                  </a:extLst>
                </a:gridCol>
                <a:gridCol w="593797">
                  <a:extLst>
                    <a:ext uri="{9D8B030D-6E8A-4147-A177-3AD203B41FA5}">
                      <a16:colId xmlns:a16="http://schemas.microsoft.com/office/drawing/2014/main" val="32725022"/>
                    </a:ext>
                  </a:extLst>
                </a:gridCol>
                <a:gridCol w="593797">
                  <a:extLst>
                    <a:ext uri="{9D8B030D-6E8A-4147-A177-3AD203B41FA5}">
                      <a16:colId xmlns:a16="http://schemas.microsoft.com/office/drawing/2014/main" val="249264173"/>
                    </a:ext>
                  </a:extLst>
                </a:gridCol>
                <a:gridCol w="593797">
                  <a:extLst>
                    <a:ext uri="{9D8B030D-6E8A-4147-A177-3AD203B41FA5}">
                      <a16:colId xmlns:a16="http://schemas.microsoft.com/office/drawing/2014/main" val="1499361163"/>
                    </a:ext>
                  </a:extLst>
                </a:gridCol>
                <a:gridCol w="593797">
                  <a:extLst>
                    <a:ext uri="{9D8B030D-6E8A-4147-A177-3AD203B41FA5}">
                      <a16:colId xmlns:a16="http://schemas.microsoft.com/office/drawing/2014/main" val="2710335436"/>
                    </a:ext>
                  </a:extLst>
                </a:gridCol>
              </a:tblGrid>
              <a:tr h="2709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субъекта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2023г.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:a16="http://schemas.microsoft.com/office/drawing/2014/main" val="3923553799"/>
                  </a:ext>
                </a:extLst>
              </a:tr>
              <a:tr h="306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Гипертоническая болезнь (</a:t>
                      </a:r>
                      <a:r>
                        <a:rPr lang="en-US" sz="1000" u="none" strike="noStrike" dirty="0">
                          <a:effectLst/>
                        </a:rPr>
                        <a:t>I11)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397160"/>
                  </a:ext>
                </a:extLst>
              </a:tr>
              <a:tr h="670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динамика,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01.01.-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31.12.2023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01.01.-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31.12.2022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динамика,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91004"/>
                  </a:ext>
                </a:extLst>
              </a:tr>
              <a:tr h="321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Городской округ город Курган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191536"/>
                  </a:ext>
                </a:extLst>
              </a:tr>
              <a:tr h="321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Городской округ город Шадринск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-58,1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934182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Альменевский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157,0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78448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Белозерский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#ДЕЛ/0!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51022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Варгашинский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65315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Далматовский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21622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Звериноголовский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#ДЕЛ/0!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#ДЕЛ/0!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2558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Каргапольский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40969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Катайский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-65,9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87180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Кетовский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36869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Куртамышский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269168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Лебяжьевский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16467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Макушинский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146,7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-25,9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155,2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146,7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874318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Мишкинский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133,5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92936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Мокроусовский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406864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Петуховский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288,9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236,3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890656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Половинский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29801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Притобольный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00361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Сафакулевский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134,1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807550"/>
                  </a:ext>
                </a:extLst>
              </a:tr>
              <a:tr h="183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Целинный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93,4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47410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Частоозерский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-84,1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364,7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41,3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93006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Шадринский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40683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Шатровский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747265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Шумихинский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97,9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-70,4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521319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Щучанский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28252"/>
                  </a:ext>
                </a:extLst>
              </a:tr>
              <a:tr h="1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Юргамышский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732035"/>
                  </a:ext>
                </a:extLst>
              </a:tr>
              <a:tr h="163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Курганская обл.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-18,8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59,7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45,8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3" marR="5763" marT="5763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3012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25333"/>
              </p:ext>
            </p:extLst>
          </p:nvPr>
        </p:nvGraphicFramePr>
        <p:xfrm>
          <a:off x="5965794" y="715914"/>
          <a:ext cx="6098963" cy="6116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923">
                  <a:extLst>
                    <a:ext uri="{9D8B030D-6E8A-4147-A177-3AD203B41FA5}">
                      <a16:colId xmlns:a16="http://schemas.microsoft.com/office/drawing/2014/main" val="1867690911"/>
                    </a:ext>
                  </a:extLst>
                </a:gridCol>
                <a:gridCol w="700565">
                  <a:extLst>
                    <a:ext uri="{9D8B030D-6E8A-4147-A177-3AD203B41FA5}">
                      <a16:colId xmlns:a16="http://schemas.microsoft.com/office/drawing/2014/main" val="3589174600"/>
                    </a:ext>
                  </a:extLst>
                </a:gridCol>
                <a:gridCol w="715695">
                  <a:extLst>
                    <a:ext uri="{9D8B030D-6E8A-4147-A177-3AD203B41FA5}">
                      <a16:colId xmlns:a16="http://schemas.microsoft.com/office/drawing/2014/main" val="3569589421"/>
                    </a:ext>
                  </a:extLst>
                </a:gridCol>
                <a:gridCol w="715695">
                  <a:extLst>
                    <a:ext uri="{9D8B030D-6E8A-4147-A177-3AD203B41FA5}">
                      <a16:colId xmlns:a16="http://schemas.microsoft.com/office/drawing/2014/main" val="121362820"/>
                    </a:ext>
                  </a:extLst>
                </a:gridCol>
                <a:gridCol w="715695">
                  <a:extLst>
                    <a:ext uri="{9D8B030D-6E8A-4147-A177-3AD203B41FA5}">
                      <a16:colId xmlns:a16="http://schemas.microsoft.com/office/drawing/2014/main" val="695599430"/>
                    </a:ext>
                  </a:extLst>
                </a:gridCol>
                <a:gridCol w="715695">
                  <a:extLst>
                    <a:ext uri="{9D8B030D-6E8A-4147-A177-3AD203B41FA5}">
                      <a16:colId xmlns:a16="http://schemas.microsoft.com/office/drawing/2014/main" val="709176468"/>
                    </a:ext>
                  </a:extLst>
                </a:gridCol>
                <a:gridCol w="715695">
                  <a:extLst>
                    <a:ext uri="{9D8B030D-6E8A-4147-A177-3AD203B41FA5}">
                      <a16:colId xmlns:a16="http://schemas.microsoft.com/office/drawing/2014/main" val="1017959221"/>
                    </a:ext>
                  </a:extLst>
                </a:gridCol>
              </a:tblGrid>
              <a:tr h="2746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субъекта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2024 г 2 мес.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31558"/>
                  </a:ext>
                </a:extLst>
              </a:tr>
              <a:tr h="310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Гипертоническая болезнь (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I11)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23329"/>
                  </a:ext>
                </a:extLst>
              </a:tr>
              <a:tr h="679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29.02.2024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01.01.- </a:t>
                      </a:r>
                      <a:b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 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35601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Курган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67136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город Шадринск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929287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Альменевский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37671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73982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Варгашинский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00146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Далматовский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30525"/>
                  </a:ext>
                </a:extLst>
              </a:tr>
              <a:tr h="2579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Звериноголовский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6053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Каргапольский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01096"/>
                  </a:ext>
                </a:extLst>
              </a:tr>
              <a:tr h="2105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Катайский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79106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605203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Куртамышский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81545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Лебяжьевский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81182"/>
                  </a:ext>
                </a:extLst>
              </a:tr>
              <a:tr h="24337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Макушинский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24938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278893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Мокроусовский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851039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Петуховский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44718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Половинский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37686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Притобольный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73149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Сафакулевский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650970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Целинный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441755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Частоозерский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#ДЕЛ/0!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97036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Шадринский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38424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01619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Шумихинский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04585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Щучанский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54662"/>
                  </a:ext>
                </a:extLst>
              </a:tr>
              <a:tr h="10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Юргамышский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94419"/>
                  </a:ext>
                </a:extLst>
              </a:tr>
              <a:tr h="1615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9" marR="5339" marT="5339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95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2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5404</Words>
  <Application>Microsoft Office PowerPoint</Application>
  <PresentationFormat>Широкоэкранный</PresentationFormat>
  <Paragraphs>3595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День специалиста </vt:lpstr>
      <vt:lpstr>Смертность  от всех причин за 2023 г. </vt:lpstr>
      <vt:lpstr>Болезни системы кровообращения  2023 г.  </vt:lpstr>
      <vt:lpstr>Болезни системы кровообращения</vt:lpstr>
      <vt:lpstr>Трудоспособный возраст </vt:lpstr>
      <vt:lpstr>Старше трудоспособного возраста </vt:lpstr>
      <vt:lpstr>Острый инфаркт миокарда </vt:lpstr>
      <vt:lpstr>ОНМК</vt:lpstr>
      <vt:lpstr>Гипертоническая болезнь </vt:lpstr>
      <vt:lpstr>Презентация PowerPoint</vt:lpstr>
      <vt:lpstr>Презентация PowerPoint</vt:lpstr>
      <vt:lpstr>Что делать??????????????</vt:lpstr>
      <vt:lpstr>Пути продолжения жизни пациентов </vt:lpstr>
      <vt:lpstr>Случилось сердечно – сосудистая катастрофа </vt:lpstr>
      <vt:lpstr>Объявление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cp:lastPrinted>2024-03-28T04:12:00Z</cp:lastPrinted>
  <dcterms:created xsi:type="dcterms:W3CDTF">2024-03-27T13:57:42Z</dcterms:created>
  <dcterms:modified xsi:type="dcterms:W3CDTF">2024-03-28T04:17:24Z</dcterms:modified>
</cp:coreProperties>
</file>